
<file path=[Content_Types].xml><?xml version="1.0" encoding="utf-8"?>
<Types xmlns="http://schemas.openxmlformats.org/package/2006/content-types">
  <Default Extension="emf" ContentType="image/x-emf"/>
  <Default Extension="glb" ContentType="model/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2.xml" ContentType="application/vnd.openxmlformats-officedocument.theme+xml"/>
  <Override PartName="/ppt/ink/ink26.xml" ContentType="application/inkml+xml"/>
  <Override PartName="/ppt/ink/ink27.xml" ContentType="application/inkml+xml"/>
  <Override PartName="/ppt/notesSlides/notesSlide1.xml" ContentType="application/vnd.openxmlformats-officedocument.presentationml.notesSlide+xml"/>
  <Override PartName="/ppt/ink/ink28.xml" ContentType="application/inkml+xml"/>
  <Override PartName="/ppt/notesSlides/notesSlide2.xml" ContentType="application/vnd.openxmlformats-officedocument.presentationml.notesSlide+xml"/>
  <Override PartName="/ppt/ink/ink29.xml" ContentType="application/inkml+xml"/>
  <Override PartName="/ppt/notesSlides/notesSlide3.xml" ContentType="application/vnd.openxmlformats-officedocument.presentationml.notesSlide+xml"/>
  <Override PartName="/ppt/ink/ink30.xml" ContentType="application/inkml+xml"/>
  <Override PartName="/ppt/notesSlides/notesSlide4.xml" ContentType="application/vnd.openxmlformats-officedocument.presentationml.notesSlide+xml"/>
  <Override PartName="/ppt/ink/ink31.xml" ContentType="application/inkml+xml"/>
  <Override PartName="/ppt/notesSlides/notesSlide5.xml" ContentType="application/vnd.openxmlformats-officedocument.presentationml.notesSlide+xml"/>
  <Override PartName="/ppt/ink/ink32.xml" ContentType="application/inkml+xml"/>
  <Override PartName="/ppt/notesSlides/notesSlide6.xml" ContentType="application/vnd.openxmlformats-officedocument.presentationml.notesSlide+xml"/>
  <Override PartName="/ppt/ink/ink33.xml" ContentType="application/inkml+xml"/>
  <Override PartName="/ppt/notesSlides/notesSlide7.xml" ContentType="application/vnd.openxmlformats-officedocument.presentationml.notesSlide+xml"/>
  <Override PartName="/ppt/ink/ink34.xml" ContentType="application/inkml+xml"/>
  <Override PartName="/ppt/notesSlides/notesSlide8.xml" ContentType="application/vnd.openxmlformats-officedocument.presentationml.notesSlide+xml"/>
  <Override PartName="/ppt/ink/ink35.xml" ContentType="application/inkml+xml"/>
  <Override PartName="/ppt/notesSlides/notesSlide9.xml" ContentType="application/vnd.openxmlformats-officedocument.presentationml.notesSlide+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62" r:id="rId3"/>
    <p:sldId id="274" r:id="rId4"/>
    <p:sldId id="261" r:id="rId5"/>
    <p:sldId id="263" r:id="rId6"/>
    <p:sldId id="264" r:id="rId7"/>
    <p:sldId id="265" r:id="rId8"/>
    <p:sldId id="266" r:id="rId9"/>
    <p:sldId id="272" r:id="rId10"/>
    <p:sldId id="267" r:id="rId11"/>
    <p:sldId id="268" r:id="rId12"/>
    <p:sldId id="269" r:id="rId13"/>
    <p:sldId id="270" r:id="rId14"/>
    <p:sldId id="271"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390EAC8-6C33-4698-A202-7FD0AF5065A0}">
          <p14:sldIdLst>
            <p14:sldId id="258"/>
            <p14:sldId id="262"/>
            <p14:sldId id="274"/>
            <p14:sldId id="261"/>
            <p14:sldId id="263"/>
            <p14:sldId id="264"/>
            <p14:sldId id="265"/>
            <p14:sldId id="266"/>
            <p14:sldId id="272"/>
            <p14:sldId id="267"/>
            <p14:sldId id="268"/>
            <p14:sldId id="269"/>
            <p14:sldId id="270"/>
            <p14:sldId id="27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991" autoAdjust="0"/>
  </p:normalViewPr>
  <p:slideViewPr>
    <p:cSldViewPr snapToGrid="0">
      <p:cViewPr varScale="1">
        <p:scale>
          <a:sx n="84" d="100"/>
          <a:sy n="84" d="100"/>
        </p:scale>
        <p:origin x="658"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a:p>
        </p:txBody>
      </p:sp>
    </p:spTree>
    <p:extLst>
      <p:ext uri="{BB962C8B-B14F-4D97-AF65-F5344CB8AC3E}">
        <p14:creationId xmlns:p14="http://schemas.microsoft.com/office/powerpoint/2010/main" val="2686187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14</a:t>
            </a:fld>
            <a:endParaRPr lang="en-US"/>
          </a:p>
        </p:txBody>
      </p:sp>
    </p:spTree>
    <p:extLst>
      <p:ext uri="{BB962C8B-B14F-4D97-AF65-F5344CB8AC3E}">
        <p14:creationId xmlns:p14="http://schemas.microsoft.com/office/powerpoint/2010/main" val="111381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15</a:t>
            </a:fld>
            <a:endParaRPr lang="en-US"/>
          </a:p>
        </p:txBody>
      </p:sp>
    </p:spTree>
    <p:extLst>
      <p:ext uri="{BB962C8B-B14F-4D97-AF65-F5344CB8AC3E}">
        <p14:creationId xmlns:p14="http://schemas.microsoft.com/office/powerpoint/2010/main" val="129578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a:p>
        </p:txBody>
      </p:sp>
    </p:spTree>
    <p:extLst>
      <p:ext uri="{BB962C8B-B14F-4D97-AF65-F5344CB8AC3E}">
        <p14:creationId xmlns:p14="http://schemas.microsoft.com/office/powerpoint/2010/main" val="397599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6</a:t>
            </a:fld>
            <a:endParaRPr lang="en-US"/>
          </a:p>
        </p:txBody>
      </p:sp>
    </p:spTree>
    <p:extLst>
      <p:ext uri="{BB962C8B-B14F-4D97-AF65-F5344CB8AC3E}">
        <p14:creationId xmlns:p14="http://schemas.microsoft.com/office/powerpoint/2010/main" val="388808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7</a:t>
            </a:fld>
            <a:endParaRPr lang="en-US"/>
          </a:p>
        </p:txBody>
      </p:sp>
    </p:spTree>
    <p:extLst>
      <p:ext uri="{BB962C8B-B14F-4D97-AF65-F5344CB8AC3E}">
        <p14:creationId xmlns:p14="http://schemas.microsoft.com/office/powerpoint/2010/main" val="685773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8</a:t>
            </a:fld>
            <a:endParaRPr lang="en-US"/>
          </a:p>
        </p:txBody>
      </p:sp>
    </p:spTree>
    <p:extLst>
      <p:ext uri="{BB962C8B-B14F-4D97-AF65-F5344CB8AC3E}">
        <p14:creationId xmlns:p14="http://schemas.microsoft.com/office/powerpoint/2010/main" val="241699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10</a:t>
            </a:fld>
            <a:endParaRPr lang="en-US"/>
          </a:p>
        </p:txBody>
      </p:sp>
    </p:spTree>
    <p:extLst>
      <p:ext uri="{BB962C8B-B14F-4D97-AF65-F5344CB8AC3E}">
        <p14:creationId xmlns:p14="http://schemas.microsoft.com/office/powerpoint/2010/main" val="2108844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11</a:t>
            </a:fld>
            <a:endParaRPr lang="en-US"/>
          </a:p>
        </p:txBody>
      </p:sp>
    </p:spTree>
    <p:extLst>
      <p:ext uri="{BB962C8B-B14F-4D97-AF65-F5344CB8AC3E}">
        <p14:creationId xmlns:p14="http://schemas.microsoft.com/office/powerpoint/2010/main" val="418793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12</a:t>
            </a:fld>
            <a:endParaRPr lang="en-US"/>
          </a:p>
        </p:txBody>
      </p:sp>
    </p:spTree>
    <p:extLst>
      <p:ext uri="{BB962C8B-B14F-4D97-AF65-F5344CB8AC3E}">
        <p14:creationId xmlns:p14="http://schemas.microsoft.com/office/powerpoint/2010/main" val="183131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a:p>
        </p:txBody>
      </p:sp>
    </p:spTree>
    <p:extLst>
      <p:ext uri="{BB962C8B-B14F-4D97-AF65-F5344CB8AC3E}">
        <p14:creationId xmlns:p14="http://schemas.microsoft.com/office/powerpoint/2010/main" val="278000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9.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700712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19980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205189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88299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3002930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154296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246871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spTree>
    <p:extLst>
      <p:ext uri="{BB962C8B-B14F-4D97-AF65-F5344CB8AC3E}">
        <p14:creationId xmlns:p14="http://schemas.microsoft.com/office/powerpoint/2010/main" val="112087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869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05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752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167634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423182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32665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11/19/2018</a:t>
            </a:fld>
            <a:endParaRPr lang="en-US"/>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a:p>
        </p:txBody>
      </p:sp>
    </p:spTree>
    <p:extLst>
      <p:ext uri="{BB962C8B-B14F-4D97-AF65-F5344CB8AC3E}">
        <p14:creationId xmlns:p14="http://schemas.microsoft.com/office/powerpoint/2010/main" val="378450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11/19/2018</a:t>
            </a:fld>
            <a:endParaRPr lang="en-US"/>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1.glb"/><Relationship Id="rId7" Type="http://schemas.openxmlformats.org/officeDocument/2006/relationships/image" Target="../media/image8.png"/><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11.emf"/><Relationship Id="rId10" Type="http://schemas.openxmlformats.org/officeDocument/2006/relationships/image" Target="../media/image9.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524000" y="2954473"/>
            <a:ext cx="9144000" cy="3000741"/>
          </a:xfrm>
        </p:spPr>
        <p:txBody>
          <a:bodyPr>
            <a:normAutofit/>
          </a:bodyPr>
          <a:lstStyle/>
          <a:p>
            <a:pPr>
              <a:lnSpc>
                <a:spcPct val="110000"/>
              </a:lnSpc>
            </a:pPr>
            <a:r>
              <a:rPr lang="en-US" sz="2400" dirty="0"/>
              <a:t>Dataset : Kepler exoplanet search results</a:t>
            </a:r>
          </a:p>
        </p:txBody>
      </p:sp>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p:txBody>
          <a:bodyPr>
            <a:noAutofit/>
          </a:bodyPr>
          <a:lstStyle/>
          <a:p>
            <a:r>
              <a:rPr lang="en-US" sz="9600" dirty="0"/>
              <a:t>IDS Project </a:t>
            </a:r>
          </a:p>
        </p:txBody>
      </p:sp>
      <mc:AlternateContent xmlns:mc="http://schemas.openxmlformats.org/markup-compatibility/2006" xmlns:p14="http://schemas.microsoft.com/office/powerpoint/2010/main">
        <mc:Choice Requires="p14">
          <p:contentPart p14:bwMode="auto" r:id="rId2">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6"/>
              <a:stretch>
                <a:fillRect/>
              </a:stretch>
            </p:blipFill>
            <p:spPr>
              <a:xfrm>
                <a:off x="3829395" y="7363005"/>
                <a:ext cx="18000" cy="27360"/>
              </a:xfrm>
              <a:prstGeom prst="rect">
                <a:avLst/>
              </a:prstGeom>
            </p:spPr>
          </p:pic>
        </mc:Fallback>
      </mc:AlternateContent>
      <p:cxnSp>
        <p:nvCxnSpPr>
          <p:cNvPr id="12" name="Straight Connector 11" descr="Straight Connector">
            <a:extLst>
              <a:ext uri="{FF2B5EF4-FFF2-40B4-BE49-F238E27FC236}">
                <a16:creationId xmlns:a16="http://schemas.microsoft.com/office/drawing/2014/main" id="{54417E9A-885B-4AB5-82EC-43B6D9F71BAD}"/>
              </a:ext>
            </a:extLst>
          </p:cNvPr>
          <p:cNvCxnSpPr>
            <a:cxnSpLocks/>
          </p:cNvCxnSpPr>
          <p:nvPr/>
        </p:nvCxnSpPr>
        <p:spPr>
          <a:xfrm>
            <a:off x="1524000" y="2629387"/>
            <a:ext cx="47016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2920" y="6063831"/>
            <a:ext cx="276225" cy="276225"/>
          </a:xfrm>
          <a:prstGeom prst="rect">
            <a:avLst/>
          </a:prstGeom>
        </p:spPr>
      </p:pic>
      <p:sp>
        <p:nvSpPr>
          <p:cNvPr id="4" name="TextBox 3">
            <a:extLst>
              <a:ext uri="{FF2B5EF4-FFF2-40B4-BE49-F238E27FC236}">
                <a16:creationId xmlns:a16="http://schemas.microsoft.com/office/drawing/2014/main" id="{49921500-CCB0-43DA-9CA7-2C807E078B8C}"/>
              </a:ext>
            </a:extLst>
          </p:cNvPr>
          <p:cNvSpPr txBox="1"/>
          <p:nvPr/>
        </p:nvSpPr>
        <p:spPr>
          <a:xfrm>
            <a:off x="229667" y="5740279"/>
            <a:ext cx="2960229" cy="923330"/>
          </a:xfrm>
          <a:prstGeom prst="rect">
            <a:avLst/>
          </a:prstGeom>
          <a:noFill/>
        </p:spPr>
        <p:txBody>
          <a:bodyPr wrap="square" rtlCol="0">
            <a:spAutoFit/>
          </a:bodyPr>
          <a:lstStyle/>
          <a:p>
            <a:r>
              <a:rPr lang="en-US" dirty="0">
                <a:solidFill>
                  <a:schemeClr val="bg1"/>
                </a:solidFill>
                <a:latin typeface="Segoe UI Light" panose="020B0502040204020203" pitchFamily="34" charset="0"/>
                <a:ea typeface="Segoe UI Emoji" panose="020B0502040204020203" pitchFamily="34" charset="0"/>
                <a:cs typeface="Segoe UI Light" panose="020B0502040204020203" pitchFamily="34" charset="0"/>
              </a:rPr>
              <a:t>Ria Kalia</a:t>
            </a:r>
          </a:p>
          <a:p>
            <a:r>
              <a:rPr lang="en-US" dirty="0" err="1">
                <a:solidFill>
                  <a:schemeClr val="bg1"/>
                </a:solidFill>
                <a:latin typeface="Segoe UI Light" panose="020B0502040204020203" pitchFamily="34" charset="0"/>
                <a:ea typeface="Segoe UI Emoji" panose="020B0502040204020203" pitchFamily="34" charset="0"/>
                <a:cs typeface="Segoe UI Light" panose="020B0502040204020203" pitchFamily="34" charset="0"/>
              </a:rPr>
              <a:t>Anagha</a:t>
            </a:r>
            <a:r>
              <a:rPr lang="en-US" dirty="0">
                <a:solidFill>
                  <a:schemeClr val="bg1"/>
                </a:solidFill>
                <a:latin typeface="Segoe UI Light" panose="020B0502040204020203" pitchFamily="34" charset="0"/>
                <a:ea typeface="Segoe UI Emoji" panose="020B0502040204020203" pitchFamily="34" charset="0"/>
                <a:cs typeface="Segoe UI Light" panose="020B0502040204020203" pitchFamily="34" charset="0"/>
              </a:rPr>
              <a:t> M</a:t>
            </a:r>
          </a:p>
          <a:p>
            <a:r>
              <a:rPr lang="en-US" dirty="0">
                <a:solidFill>
                  <a:schemeClr val="bg1"/>
                </a:solidFill>
                <a:latin typeface="Segoe UI Light" panose="020B0502040204020203" pitchFamily="34" charset="0"/>
                <a:ea typeface="Segoe UI Emoji" panose="020B0502040204020203" pitchFamily="34" charset="0"/>
                <a:cs typeface="Segoe UI Light" panose="020B0502040204020203" pitchFamily="34" charset="0"/>
              </a:rPr>
              <a:t>Section F</a:t>
            </a:r>
          </a:p>
        </p:txBody>
      </p:sp>
      <mc:AlternateContent xmlns:mc="http://schemas.openxmlformats.org/markup-compatibility/2006" xmlns:am3d="http://schemas.microsoft.com/office/drawing/2017/model3d">
        <mc:Choice Requires="am3d">
          <p:graphicFrame>
            <p:nvGraphicFramePr>
              <p:cNvPr id="11" name="3D Model 10" descr="Cylindrical shaped Hubble telescope that is 13.2-meter-long and has a 2.4-meter diameter">
                <a:extLst>
                  <a:ext uri="{FF2B5EF4-FFF2-40B4-BE49-F238E27FC236}">
                    <a16:creationId xmlns:a16="http://schemas.microsoft.com/office/drawing/2014/main" id="{56DDCE20-86A3-4E7D-A22B-FFFE5E4FF2BE}"/>
                  </a:ext>
                </a:extLst>
              </p:cNvPr>
              <p:cNvGraphicFramePr>
                <a:graphicFrameLocks noChangeAspect="1"/>
              </p:cNvGraphicFramePr>
              <p:nvPr>
                <p:extLst>
                  <p:ext uri="{D42A27DB-BD31-4B8C-83A1-F6EECF244321}">
                    <p14:modId xmlns:p14="http://schemas.microsoft.com/office/powerpoint/2010/main" val="3607116279"/>
                  </p:ext>
                </p:extLst>
              </p:nvPr>
            </p:nvGraphicFramePr>
            <p:xfrm rot="20363749">
              <a:off x="6958330" y="1143051"/>
              <a:ext cx="6273550" cy="5304465"/>
            </p:xfrm>
            <a:graphic>
              <a:graphicData uri="http://schemas.microsoft.com/office/drawing/2017/model3d">
                <am3d:model3d r:embed="rId8">
                  <am3d:spPr>
                    <a:xfrm rot="20363749">
                      <a:off x="0" y="0"/>
                      <a:ext cx="6273550" cy="5304465"/>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04918" ay="-2980936" az="-80016"/>
                    <am3d:postTrans dx="0" dy="0" dz="0"/>
                  </am3d:trans>
                  <am3d:raster rName="Office3DRenderer" rVer="16.0.8326">
                    <am3d:blip r:embed="rId9"/>
                  </am3d:raster>
                  <am3d:objViewport viewportSz="9758855"/>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xmlns="">
          <p:pic>
            <p:nvPicPr>
              <p:cNvPr id="11" name="3D Model 10" descr="Cylindrical shaped Hubble telescope that is 13.2-meter-long and has a 2.4-meter diameter">
                <a:extLst>
                  <a:ext uri="{FF2B5EF4-FFF2-40B4-BE49-F238E27FC236}">
                    <a16:creationId xmlns:a16="http://schemas.microsoft.com/office/drawing/2014/main" id="{56DDCE20-86A3-4E7D-A22B-FFFE5E4FF2BE}"/>
                  </a:ext>
                </a:extLst>
              </p:cNvPr>
              <p:cNvPicPr>
                <a:picLocks noGrp="1" noRot="1" noChangeAspect="1" noMove="1" noResize="1" noEditPoints="1" noAdjustHandles="1" noChangeArrowheads="1" noChangeShapeType="1" noCrop="1"/>
              </p:cNvPicPr>
              <p:nvPr/>
            </p:nvPicPr>
            <p:blipFill>
              <a:blip r:embed="rId10"/>
              <a:stretch>
                <a:fillRect/>
              </a:stretch>
            </p:blipFill>
            <p:spPr>
              <a:xfrm rot="20363749">
                <a:off x="6958330" y="1143051"/>
                <a:ext cx="6273550" cy="5304465"/>
              </a:xfrm>
              <a:prstGeom prst="rect">
                <a:avLst/>
              </a:prstGeom>
            </p:spPr>
          </p:pic>
        </mc:Fallback>
      </mc:AlternateContent>
    </p:spTree>
    <p:extLst>
      <p:ext uri="{BB962C8B-B14F-4D97-AF65-F5344CB8AC3E}">
        <p14:creationId xmlns:p14="http://schemas.microsoft.com/office/powerpoint/2010/main" val="290900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5" y="1225528"/>
            <a:ext cx="8845885" cy="3248855"/>
          </a:xfrm>
        </p:spPr>
        <p:txBody>
          <a:bodyPr>
            <a:normAutofit/>
          </a:bodyPr>
          <a:lstStyle/>
          <a:p>
            <a:pPr>
              <a:lnSpc>
                <a:spcPct val="110000"/>
              </a:lnSpc>
            </a:pPr>
            <a:r>
              <a:rPr lang="en-US" sz="2000" dirty="0"/>
              <a:t>Distribution of </a:t>
            </a:r>
            <a:r>
              <a:rPr lang="en-US" sz="2000" dirty="0" err="1"/>
              <a:t>koi_score</a:t>
            </a:r>
            <a:r>
              <a:rPr lang="en-US" sz="2000" dirty="0"/>
              <a:t> based on </a:t>
            </a:r>
            <a:r>
              <a:rPr lang="en-US" sz="2000" dirty="0" err="1"/>
              <a:t>koi_disposition</a:t>
            </a:r>
            <a:r>
              <a:rPr lang="en-US" sz="2000" dirty="0"/>
              <a:t> using histograms</a:t>
            </a:r>
          </a:p>
          <a:p>
            <a:pPr>
              <a:lnSpc>
                <a:spcPct val="110000"/>
              </a:lnSpc>
            </a:pPr>
            <a:r>
              <a:rPr lang="en-US" sz="2000" dirty="0"/>
              <a:t>Inference: CONFIRMED - koi score is closer to 1 because its confidence of being a planet is very high. </a:t>
            </a:r>
            <a:br>
              <a:rPr lang="en-US" sz="2000" dirty="0"/>
            </a:br>
            <a:r>
              <a:rPr lang="en-US" sz="2000" dirty="0"/>
              <a:t>FALSE POSITIVE - Not a planet, so its closer to 0 . CANDIDATE -  could be false positive or confirmed. </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DATA VISUALIZATION</a:t>
            </a:r>
          </a:p>
        </p:txBody>
      </p:sp>
      <p:pic>
        <p:nvPicPr>
          <p:cNvPr id="2" name="Picture 1">
            <a:extLst>
              <a:ext uri="{FF2B5EF4-FFF2-40B4-BE49-F238E27FC236}">
                <a16:creationId xmlns:a16="http://schemas.microsoft.com/office/drawing/2014/main" id="{99F77D85-8075-4F47-B756-5C62645A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143" y="3201463"/>
            <a:ext cx="10765542" cy="3551681"/>
          </a:xfrm>
          <a:prstGeom prst="rect">
            <a:avLst/>
          </a:prstGeom>
        </p:spPr>
      </p:pic>
    </p:spTree>
    <p:extLst>
      <p:ext uri="{BB962C8B-B14F-4D97-AF65-F5344CB8AC3E}">
        <p14:creationId xmlns:p14="http://schemas.microsoft.com/office/powerpoint/2010/main" val="44352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4" y="1458609"/>
            <a:ext cx="8845885" cy="3248855"/>
          </a:xfrm>
        </p:spPr>
        <p:txBody>
          <a:bodyPr>
            <a:normAutofit/>
          </a:bodyPr>
          <a:lstStyle/>
          <a:p>
            <a:pPr>
              <a:lnSpc>
                <a:spcPct val="110000"/>
              </a:lnSpc>
            </a:pPr>
            <a:r>
              <a:rPr lang="en-US" sz="2000" dirty="0"/>
              <a:t>Distribution of </a:t>
            </a:r>
            <a:r>
              <a:rPr lang="en-US" sz="2000" dirty="0" err="1"/>
              <a:t>koi_score</a:t>
            </a:r>
            <a:r>
              <a:rPr lang="en-US" sz="2000" dirty="0"/>
              <a:t> based on </a:t>
            </a:r>
            <a:r>
              <a:rPr lang="en-US" sz="2000" dirty="0" err="1"/>
              <a:t>koi_pdisposition</a:t>
            </a:r>
            <a:r>
              <a:rPr lang="en-US" sz="2000" dirty="0"/>
              <a:t> using histograms</a:t>
            </a:r>
          </a:p>
          <a:p>
            <a:pPr>
              <a:lnSpc>
                <a:spcPct val="110000"/>
              </a:lnSpc>
            </a:pPr>
            <a:endParaRPr lang="en-US" sz="2000" dirty="0"/>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DATA VISUALIZATION</a:t>
            </a:r>
          </a:p>
        </p:txBody>
      </p:sp>
      <p:pic>
        <p:nvPicPr>
          <p:cNvPr id="2" name="Picture 1">
            <a:extLst>
              <a:ext uri="{FF2B5EF4-FFF2-40B4-BE49-F238E27FC236}">
                <a16:creationId xmlns:a16="http://schemas.microsoft.com/office/drawing/2014/main" id="{99F77D85-8075-4F47-B756-5C62645A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1" y="2630809"/>
            <a:ext cx="7212884" cy="3551681"/>
          </a:xfrm>
          <a:prstGeom prst="rect">
            <a:avLst/>
          </a:prstGeom>
        </p:spPr>
      </p:pic>
    </p:spTree>
    <p:extLst>
      <p:ext uri="{BB962C8B-B14F-4D97-AF65-F5344CB8AC3E}">
        <p14:creationId xmlns:p14="http://schemas.microsoft.com/office/powerpoint/2010/main" val="108197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4" y="1458609"/>
            <a:ext cx="8845885" cy="3248855"/>
          </a:xfrm>
        </p:spPr>
        <p:txBody>
          <a:bodyPr>
            <a:normAutofit/>
          </a:bodyPr>
          <a:lstStyle/>
          <a:p>
            <a:pPr>
              <a:lnSpc>
                <a:spcPct val="110000"/>
              </a:lnSpc>
            </a:pPr>
            <a:r>
              <a:rPr lang="en-US" sz="2000" dirty="0"/>
              <a:t>Example for strong correlation – between koi_period_err1 and koi_period_err2</a:t>
            </a:r>
          </a:p>
          <a:p>
            <a:pPr>
              <a:lnSpc>
                <a:spcPct val="110000"/>
              </a:lnSpc>
            </a:pPr>
            <a:r>
              <a:rPr lang="en-US" sz="2000" dirty="0"/>
              <a:t>Scatter plot for it - </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Correlation</a:t>
            </a:r>
          </a:p>
        </p:txBody>
      </p:sp>
      <p:pic>
        <p:nvPicPr>
          <p:cNvPr id="2" name="Picture 1">
            <a:extLst>
              <a:ext uri="{FF2B5EF4-FFF2-40B4-BE49-F238E27FC236}">
                <a16:creationId xmlns:a16="http://schemas.microsoft.com/office/drawing/2014/main" id="{99F77D85-8075-4F47-B756-5C62645A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566" y="2416261"/>
            <a:ext cx="6850434" cy="4163990"/>
          </a:xfrm>
          <a:prstGeom prst="rect">
            <a:avLst/>
          </a:prstGeom>
        </p:spPr>
      </p:pic>
    </p:spTree>
    <p:extLst>
      <p:ext uri="{BB962C8B-B14F-4D97-AF65-F5344CB8AC3E}">
        <p14:creationId xmlns:p14="http://schemas.microsoft.com/office/powerpoint/2010/main" val="489809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4" y="1458609"/>
            <a:ext cx="8845885" cy="3248855"/>
          </a:xfrm>
        </p:spPr>
        <p:txBody>
          <a:bodyPr>
            <a:normAutofit/>
          </a:bodyPr>
          <a:lstStyle/>
          <a:p>
            <a:pPr>
              <a:lnSpc>
                <a:spcPct val="110000"/>
              </a:lnSpc>
            </a:pPr>
            <a:r>
              <a:rPr lang="en-US" sz="2000" dirty="0"/>
              <a:t>Example for weak correlation – between koi_period_err1 and koi_depth_err1</a:t>
            </a:r>
          </a:p>
          <a:p>
            <a:pPr>
              <a:lnSpc>
                <a:spcPct val="110000"/>
              </a:lnSpc>
            </a:pPr>
            <a:r>
              <a:rPr lang="en-US" sz="2000" dirty="0"/>
              <a:t>Scatter plot for it - </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Correlation</a:t>
            </a:r>
          </a:p>
        </p:txBody>
      </p:sp>
      <p:pic>
        <p:nvPicPr>
          <p:cNvPr id="2" name="Picture 1">
            <a:extLst>
              <a:ext uri="{FF2B5EF4-FFF2-40B4-BE49-F238E27FC236}">
                <a16:creationId xmlns:a16="http://schemas.microsoft.com/office/drawing/2014/main" id="{99F77D85-8075-4F47-B756-5C62645A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857" y="2260965"/>
            <a:ext cx="6396342" cy="4344686"/>
          </a:xfrm>
          <a:prstGeom prst="rect">
            <a:avLst/>
          </a:prstGeom>
        </p:spPr>
      </p:pic>
    </p:spTree>
    <p:extLst>
      <p:ext uri="{BB962C8B-B14F-4D97-AF65-F5344CB8AC3E}">
        <p14:creationId xmlns:p14="http://schemas.microsoft.com/office/powerpoint/2010/main" val="1965621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4" y="1458609"/>
            <a:ext cx="8845885" cy="3248855"/>
          </a:xfrm>
        </p:spPr>
        <p:txBody>
          <a:bodyPr>
            <a:normAutofit/>
          </a:bodyPr>
          <a:lstStyle/>
          <a:p>
            <a:pPr>
              <a:lnSpc>
                <a:spcPct val="110000"/>
              </a:lnSpc>
            </a:pPr>
            <a:r>
              <a:rPr lang="en-US" sz="2000" dirty="0"/>
              <a:t>Null hypothesis : Mean = 0.48</a:t>
            </a:r>
          </a:p>
          <a:p>
            <a:pPr>
              <a:lnSpc>
                <a:spcPct val="110000"/>
              </a:lnSpc>
            </a:pPr>
            <a:r>
              <a:rPr lang="en-US" sz="2000" dirty="0"/>
              <a:t>Alternate hypothesis : Mean != 0.48</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Hypothesis Testing</a:t>
            </a:r>
          </a:p>
        </p:txBody>
      </p:sp>
      <p:pic>
        <p:nvPicPr>
          <p:cNvPr id="4" name="Picture 3">
            <a:extLst>
              <a:ext uri="{FF2B5EF4-FFF2-40B4-BE49-F238E27FC236}">
                <a16:creationId xmlns:a16="http://schemas.microsoft.com/office/drawing/2014/main" id="{F2D5DA16-EF48-4266-9FF1-E0A5933947E1}"/>
              </a:ext>
            </a:extLst>
          </p:cNvPr>
          <p:cNvPicPr>
            <a:picLocks noChangeAspect="1"/>
          </p:cNvPicPr>
          <p:nvPr/>
        </p:nvPicPr>
        <p:blipFill>
          <a:blip r:embed="rId5"/>
          <a:stretch>
            <a:fillRect/>
          </a:stretch>
        </p:blipFill>
        <p:spPr>
          <a:xfrm>
            <a:off x="755313" y="2762249"/>
            <a:ext cx="10628621" cy="3113617"/>
          </a:xfrm>
          <a:prstGeom prst="rect">
            <a:avLst/>
          </a:prstGeom>
        </p:spPr>
      </p:pic>
    </p:spTree>
    <p:extLst>
      <p:ext uri="{BB962C8B-B14F-4D97-AF65-F5344CB8AC3E}">
        <p14:creationId xmlns:p14="http://schemas.microsoft.com/office/powerpoint/2010/main" val="286262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descr="Oval">
            <a:extLst>
              <a:ext uri="{FF2B5EF4-FFF2-40B4-BE49-F238E27FC236}">
                <a16:creationId xmlns:a16="http://schemas.microsoft.com/office/drawing/2014/main" id="{BD62FD01-9663-4934-A75A-ECC10193A3C0}"/>
              </a:ext>
            </a:extLst>
          </p:cNvPr>
          <p:cNvSpPr/>
          <p:nvPr/>
        </p:nvSpPr>
        <p:spPr>
          <a:xfrm>
            <a:off x="-2822364" y="4429125"/>
            <a:ext cx="17313442" cy="1056781"/>
          </a:xfrm>
          <a:prstGeom prst="ellipse">
            <a:avLst/>
          </a:prstGeom>
          <a:solidFill>
            <a:schemeClr val="bg1">
              <a:alpha val="15000"/>
            </a:schemeClr>
          </a:soli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707469" y="1124477"/>
            <a:ext cx="3407331" cy="2109789"/>
          </a:xfrm>
        </p:spPr>
        <p:txBody>
          <a:bodyPr>
            <a:normAutofit/>
          </a:bodyPr>
          <a:lstStyle/>
          <a:p>
            <a:r>
              <a:rPr lang="en-US" sz="7200" dirty="0">
                <a:solidFill>
                  <a:schemeClr val="bg1"/>
                </a:solidFill>
              </a:rPr>
              <a:t>Thank you!</a:t>
            </a:r>
          </a:p>
        </p:txBody>
      </p:sp>
      <p:sp>
        <p:nvSpPr>
          <p:cNvPr id="39" name="Title 1">
            <a:extLst>
              <a:ext uri="{FF2B5EF4-FFF2-40B4-BE49-F238E27FC236}">
                <a16:creationId xmlns:a16="http://schemas.microsoft.com/office/drawing/2014/main" id="{B3E9DBEF-7ABA-4949-9C13-278359E4D5E9}"/>
              </a:ext>
            </a:extLst>
          </p:cNvPr>
          <p:cNvSpPr txBox="1">
            <a:spLocks/>
          </p:cNvSpPr>
          <p:nvPr/>
        </p:nvSpPr>
        <p:spPr>
          <a:xfrm>
            <a:off x="10039852" y="3642090"/>
            <a:ext cx="1837823" cy="495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endParaRPr lang="en-US" sz="2200" dirty="0">
              <a:solidFill>
                <a:schemeClr val="bg1"/>
              </a:solidFill>
            </a:endParaRPr>
          </a:p>
        </p:txBody>
      </p:sp>
      <mc:AlternateContent xmlns:mc="http://schemas.openxmlformats.org/markup-compatibility/2006" xmlns:am3d="http://schemas.microsoft.com/office/drawing/2017/model3d">
        <mc:Choice Requires="am3d">
          <p:graphicFrame>
            <p:nvGraphicFrame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587010790"/>
                  </p:ext>
                </p:extLst>
              </p:nvPr>
            </p:nvGraphicFramePr>
            <p:xfrm>
              <a:off x="6699642" y="1123054"/>
              <a:ext cx="5492358" cy="5987337"/>
            </p:xfrm>
            <a:graphic>
              <a:graphicData uri="http://schemas.microsoft.com/office/drawing/2017/model3d">
                <am3d:model3d r:embed="rId3">
                  <am3d:spPr>
                    <a:xfrm>
                      <a:off x="0" y="0"/>
                      <a:ext cx="5492358" cy="5987337"/>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0096587" ay="974199" az="10600771"/>
                    <am3d:postTrans dx="0" dy="0" dz="0"/>
                  </am3d:trans>
                  <am3d:raster rName="Office3DRenderer" rVer="16.0.8326">
                    <am3d:blip r:embed="rId4"/>
                  </am3d:raster>
                  <am3d:objViewport viewportSz="11394025"/>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xmlns="">
          <p:pic>
            <p:nvPic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6699642" y="1123054"/>
                <a:ext cx="5492358" cy="5987337"/>
              </a:xfrm>
              <a:prstGeom prst="rect">
                <a:avLst/>
              </a:prstGeom>
            </p:spPr>
          </p:pic>
        </mc:Fallback>
      </mc:AlternateContent>
    </p:spTree>
    <p:extLst>
      <p:ext uri="{BB962C8B-B14F-4D97-AF65-F5344CB8AC3E}">
        <p14:creationId xmlns:p14="http://schemas.microsoft.com/office/powerpoint/2010/main" val="176536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EF46D-7130-4D10-A224-62B5D6448FA5}"/>
              </a:ext>
            </a:extLst>
          </p:cNvPr>
          <p:cNvPicPr>
            <a:picLocks noChangeAspect="1"/>
          </p:cNvPicPr>
          <p:nvPr/>
        </p:nvPicPr>
        <p:blipFill>
          <a:blip r:embed="rId2"/>
          <a:stretch>
            <a:fillRect/>
          </a:stretch>
        </p:blipFill>
        <p:spPr>
          <a:xfrm>
            <a:off x="7936623" y="898173"/>
            <a:ext cx="4255377" cy="3779848"/>
          </a:xfrm>
          <a:prstGeom prst="rect">
            <a:avLst/>
          </a:prstGeom>
        </p:spPr>
      </p:pic>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1245703" y="299836"/>
            <a:ext cx="9144000" cy="495232"/>
          </a:xfrm>
        </p:spPr>
        <p:txBody>
          <a:bodyPr>
            <a:noAutofit/>
          </a:bodyPr>
          <a:lstStyle/>
          <a:p>
            <a:r>
              <a:rPr lang="en-US" sz="3600" dirty="0"/>
              <a:t>Kepler exoplanets</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211273" y="987567"/>
            <a:ext cx="9769454" cy="5744537"/>
          </a:xfrm>
        </p:spPr>
        <p:txBody>
          <a:bodyPr>
            <a:normAutofit/>
          </a:bodyPr>
          <a:lstStyle/>
          <a:p>
            <a:pPr>
              <a:lnSpc>
                <a:spcPct val="110000"/>
              </a:lnSpc>
            </a:pPr>
            <a:r>
              <a:rPr lang="en-US" sz="1600" dirty="0"/>
              <a:t>The Kepler Space Observatory is a NASA-built satellite that was launched in 2009. The telescope is dedicated to searching for planets (mainly earth size) in star systems besides our own, with the ultimate goal of possibly finding other habitable planets besides our own. (The original mission ended in 2013 due to mechanical failures, but the telescope has nevertheless been functional since 2014 on a "K2" extended mission.) The K2 mission ended on October 30</a:t>
            </a:r>
            <a:r>
              <a:rPr lang="en-US" sz="1600" baseline="30000" dirty="0"/>
              <a:t>th</a:t>
            </a:r>
            <a:r>
              <a:rPr lang="en-US" sz="1600" dirty="0"/>
              <a:t> 2018. It discovered (confirmed) around 2300 planets in its lifetime.</a:t>
            </a:r>
          </a:p>
          <a:p>
            <a:r>
              <a:rPr lang="en-US" sz="1600" dirty="0"/>
              <a:t>This dataset has 9564 rows and 50 columns, out of which 5 are categorical.  </a:t>
            </a:r>
            <a:br>
              <a:rPr lang="en-US" sz="1600" dirty="0"/>
            </a:br>
            <a:r>
              <a:rPr lang="en-US" sz="1600" dirty="0"/>
              <a:t>The important columns are,</a:t>
            </a:r>
          </a:p>
          <a:p>
            <a:r>
              <a:rPr lang="en-US" sz="1600" dirty="0" err="1"/>
              <a:t>kepoi_name</a:t>
            </a:r>
            <a:r>
              <a:rPr lang="en-US" sz="1600" dirty="0"/>
              <a:t> : A KOI is a target identified by the Kepler Project that displays at least one transit-like sequence within Kepler time-series photometry. (T</a:t>
            </a:r>
            <a:r>
              <a:rPr lang="en-IN" sz="1600" dirty="0"/>
              <a:t>his method detects distant planets by measuring the minute dimming of a star as an orbiting planet passes between it and the Earth. The passage of a planet between a star and the Earth is called a "transit." If such a dimming is detected at regular intervals and lasts a fixed length of time, then it is very probable that a planet is orbiting the star and passing in front of it once every orbital </a:t>
            </a:r>
            <a:r>
              <a:rPr lang="en-IN" sz="1600" dirty="0" err="1"/>
              <a:t>period.The</a:t>
            </a:r>
            <a:r>
              <a:rPr lang="en-IN" sz="1600" dirty="0"/>
              <a:t> dimming of a star during transit directly reflects the size ratio between the star and the planet</a:t>
            </a:r>
            <a:r>
              <a:rPr lang="en-IN" sz="1600" dirty="0">
                <a:sym typeface="Wingdings" panose="05000000000000000000" pitchFamily="2" charset="2"/>
              </a:rPr>
              <a:t></a:t>
            </a:r>
            <a:endParaRPr lang="en-US" sz="1600" dirty="0"/>
          </a:p>
          <a:p>
            <a:pPr>
              <a:lnSpc>
                <a:spcPct val="110000"/>
              </a:lnSpc>
            </a:pPr>
            <a:r>
              <a:rPr lang="en-US" sz="1600" dirty="0" err="1"/>
              <a:t>koi_disposition</a:t>
            </a:r>
            <a:r>
              <a:rPr lang="en-US" sz="1600" dirty="0"/>
              <a:t> ; The theoretical disposition towards this exoplanet candidate. One of CANDIDATE, FALSE POSITIVE or CONFIRMED.</a:t>
            </a:r>
          </a:p>
          <a:p>
            <a:pPr>
              <a:lnSpc>
                <a:spcPct val="110000"/>
              </a:lnSpc>
            </a:pPr>
            <a:r>
              <a:rPr lang="en-US" sz="1600" dirty="0" err="1"/>
              <a:t>koi_pdisposition</a:t>
            </a:r>
            <a:r>
              <a:rPr lang="en-US" sz="1600" dirty="0"/>
              <a:t> : The disposition Kepler data analysis has towards this exoplanet candidate. One of FALSE POSITIVE or CANDIDATE.</a:t>
            </a:r>
          </a:p>
          <a:p>
            <a:pPr>
              <a:lnSpc>
                <a:spcPct val="110000"/>
              </a:lnSpc>
            </a:pPr>
            <a:r>
              <a:rPr lang="en-US" sz="1600" dirty="0" err="1"/>
              <a:t>koi_score</a:t>
            </a:r>
            <a:r>
              <a:rPr lang="en-US" sz="1600" dirty="0"/>
              <a:t> :A value between 0 and 1 that indicates the confidence in the KOI disposition</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829395" y="7363005"/>
                <a:ext cx="18000" cy="27360"/>
              </a:xfrm>
              <a:prstGeom prst="rect">
                <a:avLst/>
              </a:prstGeom>
            </p:spPr>
          </p:pic>
        </mc:Fallback>
      </mc:AlternateContent>
      <p:grpSp>
        <p:nvGrpSpPr>
          <p:cNvPr id="4" name="Group 3" descr="Straight Connector and Encircled red dot">
            <a:extLst>
              <a:ext uri="{FF2B5EF4-FFF2-40B4-BE49-F238E27FC236}">
                <a16:creationId xmlns:a16="http://schemas.microsoft.com/office/drawing/2014/main" id="{D0B9750C-761C-4EEF-BCCB-9D64B77B41B6}"/>
              </a:ext>
            </a:extLst>
          </p:cNvPr>
          <p:cNvGrpSpPr/>
          <p:nvPr/>
        </p:nvGrpSpPr>
        <p:grpSpPr>
          <a:xfrm>
            <a:off x="1211273" y="774629"/>
            <a:ext cx="5513866" cy="276225"/>
            <a:chOff x="1557338" y="1458610"/>
            <a:chExt cx="5513866" cy="276225"/>
          </a:xfrm>
        </p:grpSpPr>
        <p:cxnSp>
          <p:nvCxnSpPr>
            <p:cNvPr id="12" name="Straight Connector 11">
              <a:extLst>
                <a:ext uri="{FF2B5EF4-FFF2-40B4-BE49-F238E27FC236}">
                  <a16:creationId xmlns:a16="http://schemas.microsoft.com/office/drawing/2014/main" id="{54417E9A-885B-4AB5-82EC-43B6D9F71BAD}"/>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18602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11914-29F3-45F7-B10E-6C5B84CB2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124" y="1143852"/>
            <a:ext cx="8151294" cy="4156118"/>
          </a:xfrm>
          <a:prstGeom prst="rect">
            <a:avLst/>
          </a:prstGeom>
        </p:spPr>
      </p:pic>
    </p:spTree>
    <p:extLst>
      <p:ext uri="{BB962C8B-B14F-4D97-AF65-F5344CB8AC3E}">
        <p14:creationId xmlns:p14="http://schemas.microsoft.com/office/powerpoint/2010/main" val="291242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931602" y="2193969"/>
            <a:ext cx="6150043" cy="2470060"/>
          </a:xfrm>
        </p:spPr>
        <p:txBody>
          <a:bodyPr>
            <a:normAutofit/>
          </a:bodyPr>
          <a:lstStyle/>
          <a:p>
            <a:pPr>
              <a:lnSpc>
                <a:spcPct val="110000"/>
              </a:lnSpc>
            </a:pPr>
            <a:r>
              <a:rPr lang="en-US" sz="1600" dirty="0"/>
              <a:t>Values of a particular row before cleaning –</a:t>
            </a:r>
          </a:p>
          <a:p>
            <a:pPr>
              <a:lnSpc>
                <a:spcPct val="110000"/>
              </a:lnSpc>
            </a:pPr>
            <a:r>
              <a:rPr lang="en-US" sz="1600" dirty="0"/>
              <a:t>(this is for a particular </a:t>
            </a:r>
            <a:r>
              <a:rPr lang="en-US" sz="1600" dirty="0" err="1"/>
              <a:t>kepler</a:t>
            </a:r>
            <a:r>
              <a:rPr lang="en-US" sz="1600" dirty="0"/>
              <a:t> exoplanet that goes by the name K01922.02)</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016000" y="20462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19830" y="1343136"/>
            <a:ext cx="7721600" cy="850833"/>
          </a:xfrm>
        </p:spPr>
        <p:txBody>
          <a:bodyPr>
            <a:noAutofit/>
          </a:bodyPr>
          <a:lstStyle/>
          <a:p>
            <a:r>
              <a:rPr lang="en-US" sz="4400" dirty="0"/>
              <a:t>DATA CLEANING</a:t>
            </a:r>
          </a:p>
        </p:txBody>
      </p:sp>
      <p:pic>
        <p:nvPicPr>
          <p:cNvPr id="4" name="Picture 3">
            <a:extLst>
              <a:ext uri="{FF2B5EF4-FFF2-40B4-BE49-F238E27FC236}">
                <a16:creationId xmlns:a16="http://schemas.microsoft.com/office/drawing/2014/main" id="{BEDFE8A0-41E4-4BDE-ACD2-718AC385BC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5333" y="104747"/>
            <a:ext cx="4233334" cy="6648505"/>
          </a:xfrm>
          <a:prstGeom prst="rect">
            <a:avLst/>
          </a:prstGeom>
        </p:spPr>
      </p:pic>
    </p:spTree>
    <p:extLst>
      <p:ext uri="{BB962C8B-B14F-4D97-AF65-F5344CB8AC3E}">
        <p14:creationId xmlns:p14="http://schemas.microsoft.com/office/powerpoint/2010/main" val="408393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931602" y="2193969"/>
            <a:ext cx="6150043" cy="2470060"/>
          </a:xfrm>
        </p:spPr>
        <p:txBody>
          <a:bodyPr>
            <a:normAutofit/>
          </a:bodyPr>
          <a:lstStyle/>
          <a:p>
            <a:pPr>
              <a:lnSpc>
                <a:spcPct val="110000"/>
              </a:lnSpc>
            </a:pPr>
            <a:r>
              <a:rPr lang="en-US" sz="1600" dirty="0"/>
              <a:t>Values of the same row after cleaning the numerical and categorical columns</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016000" y="20462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19830" y="1343136"/>
            <a:ext cx="7721600" cy="850833"/>
          </a:xfrm>
        </p:spPr>
        <p:txBody>
          <a:bodyPr>
            <a:noAutofit/>
          </a:bodyPr>
          <a:lstStyle/>
          <a:p>
            <a:r>
              <a:rPr lang="en-US" sz="4400" dirty="0"/>
              <a:t>DATA CLEANING</a:t>
            </a:r>
          </a:p>
        </p:txBody>
      </p:sp>
      <p:pic>
        <p:nvPicPr>
          <p:cNvPr id="5" name="Picture 4">
            <a:extLst>
              <a:ext uri="{FF2B5EF4-FFF2-40B4-BE49-F238E27FC236}">
                <a16:creationId xmlns:a16="http://schemas.microsoft.com/office/drawing/2014/main" id="{88B5BF1C-5025-4981-B312-553B3E4AA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6019" y="183458"/>
            <a:ext cx="4384794" cy="6491084"/>
          </a:xfrm>
          <a:prstGeom prst="rect">
            <a:avLst/>
          </a:prstGeom>
        </p:spPr>
      </p:pic>
    </p:spTree>
    <p:extLst>
      <p:ext uri="{BB962C8B-B14F-4D97-AF65-F5344CB8AC3E}">
        <p14:creationId xmlns:p14="http://schemas.microsoft.com/office/powerpoint/2010/main" val="242957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5" y="1458609"/>
            <a:ext cx="4726806" cy="3248855"/>
          </a:xfrm>
        </p:spPr>
        <p:txBody>
          <a:bodyPr>
            <a:normAutofit fontScale="85000" lnSpcReduction="20000"/>
          </a:bodyPr>
          <a:lstStyle/>
          <a:p>
            <a:pPr>
              <a:lnSpc>
                <a:spcPct val="110000"/>
              </a:lnSpc>
            </a:pPr>
            <a:r>
              <a:rPr lang="en-US" sz="2000" dirty="0"/>
              <a:t>Histogram of </a:t>
            </a:r>
            <a:r>
              <a:rPr lang="en-US" sz="2000" dirty="0" err="1"/>
              <a:t>koi_score</a:t>
            </a:r>
            <a:endParaRPr lang="en-US" sz="2000" dirty="0"/>
          </a:p>
          <a:p>
            <a:pPr marL="342900" indent="-342900">
              <a:lnSpc>
                <a:spcPct val="110000"/>
              </a:lnSpc>
              <a:buFont typeface="Wingdings" panose="05000000000000000000" pitchFamily="2" charset="2"/>
              <a:buChar char="§"/>
            </a:pPr>
            <a:r>
              <a:rPr lang="en-US" sz="2000" dirty="0"/>
              <a:t>Most of the scores have extreme values: between 0-0.1 and 0.9-1 </a:t>
            </a:r>
          </a:p>
          <a:p>
            <a:pPr marL="342900" indent="-342900">
              <a:lnSpc>
                <a:spcPct val="110000"/>
              </a:lnSpc>
              <a:buFont typeface="Wingdings" panose="05000000000000000000" pitchFamily="2" charset="2"/>
              <a:buChar char="§"/>
            </a:pPr>
            <a:r>
              <a:rPr lang="en-US" sz="2000" dirty="0"/>
              <a:t>A few values lie in the middle - between 0.4 and 0.5</a:t>
            </a:r>
          </a:p>
          <a:p>
            <a:pPr marL="342900" indent="-342900">
              <a:lnSpc>
                <a:spcPct val="110000"/>
              </a:lnSpc>
              <a:buFont typeface="Wingdings" panose="05000000000000000000" pitchFamily="2" charset="2"/>
              <a:buChar char="§"/>
            </a:pPr>
            <a:r>
              <a:rPr lang="en-US" sz="2000" dirty="0"/>
              <a:t>Very few values lie in the 0.1-0.4 and 0.5-0.9 range</a:t>
            </a:r>
          </a:p>
          <a:p>
            <a:pPr marL="342900" indent="-342900">
              <a:lnSpc>
                <a:spcPct val="110000"/>
              </a:lnSpc>
              <a:buFont typeface="Wingdings" panose="05000000000000000000" pitchFamily="2" charset="2"/>
              <a:buChar char="§"/>
            </a:pPr>
            <a:r>
              <a:rPr lang="en-US" sz="2000" dirty="0"/>
              <a:t>Since this is the confidence in the theoretical disposition towards being an exoplanet, most of the scores are completely confident (1), not confident (0) and average (0.5)</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DATA VISUALIZATION</a:t>
            </a:r>
          </a:p>
        </p:txBody>
      </p:sp>
      <p:pic>
        <p:nvPicPr>
          <p:cNvPr id="4" name="Picture 3">
            <a:extLst>
              <a:ext uri="{FF2B5EF4-FFF2-40B4-BE49-F238E27FC236}">
                <a16:creationId xmlns:a16="http://schemas.microsoft.com/office/drawing/2014/main" id="{75BB0999-34BD-4191-93AE-B75773F24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409" y="1458610"/>
            <a:ext cx="6383730" cy="4270806"/>
          </a:xfrm>
          <a:prstGeom prst="rect">
            <a:avLst/>
          </a:prstGeom>
        </p:spPr>
      </p:pic>
    </p:spTree>
    <p:extLst>
      <p:ext uri="{BB962C8B-B14F-4D97-AF65-F5344CB8AC3E}">
        <p14:creationId xmlns:p14="http://schemas.microsoft.com/office/powerpoint/2010/main" val="357999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755315" y="1458609"/>
            <a:ext cx="4726806" cy="3248855"/>
          </a:xfrm>
        </p:spPr>
        <p:txBody>
          <a:bodyPr>
            <a:normAutofit/>
          </a:bodyPr>
          <a:lstStyle/>
          <a:p>
            <a:pPr>
              <a:lnSpc>
                <a:spcPct val="110000"/>
              </a:lnSpc>
            </a:pPr>
            <a:r>
              <a:rPr lang="en-US" sz="2000" dirty="0"/>
              <a:t>Boxplot of </a:t>
            </a:r>
            <a:r>
              <a:rPr lang="en-US" sz="2000" dirty="0" err="1"/>
              <a:t>koi_score</a:t>
            </a:r>
            <a:endParaRPr lang="en-US" sz="2000" dirty="0"/>
          </a:p>
          <a:p>
            <a:pPr marL="342900" indent="-342900">
              <a:lnSpc>
                <a:spcPct val="110000"/>
              </a:lnSpc>
              <a:buFont typeface="Wingdings" panose="05000000000000000000" pitchFamily="2" charset="2"/>
              <a:buChar char="§"/>
            </a:pPr>
            <a:r>
              <a:rPr lang="en-US" sz="2000" dirty="0"/>
              <a:t>No outliers present</a:t>
            </a:r>
          </a:p>
          <a:p>
            <a:pPr marL="342900" indent="-342900">
              <a:lnSpc>
                <a:spcPct val="110000"/>
              </a:lnSpc>
              <a:buFont typeface="Wingdings" panose="05000000000000000000" pitchFamily="2" charset="2"/>
              <a:buChar char="§"/>
            </a:pPr>
            <a:r>
              <a:rPr lang="en-US" sz="2000" dirty="0"/>
              <a:t>No whiskers present, hence there are no values before 0 and after 1 (</a:t>
            </a:r>
            <a:r>
              <a:rPr lang="en-US" sz="2000" dirty="0" err="1"/>
              <a:t>koi_score</a:t>
            </a:r>
            <a:r>
              <a:rPr lang="en-US" sz="2000" dirty="0"/>
              <a:t> is only supposed to be between 0 and 1</a:t>
            </a:r>
          </a:p>
          <a:p>
            <a:pPr marL="342900" indent="-342900">
              <a:lnSpc>
                <a:spcPct val="110000"/>
              </a:lnSpc>
              <a:buFont typeface="Wingdings" panose="05000000000000000000" pitchFamily="2" charset="2"/>
              <a:buChar char="§"/>
            </a:pPr>
            <a:r>
              <a:rPr lang="en-US" sz="2000" dirty="0"/>
              <a:t>Hence all values are within range</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DATA VISUALIZATION</a:t>
            </a:r>
          </a:p>
        </p:txBody>
      </p:sp>
      <p:pic>
        <p:nvPicPr>
          <p:cNvPr id="4" name="Picture 3">
            <a:extLst>
              <a:ext uri="{FF2B5EF4-FFF2-40B4-BE49-F238E27FC236}">
                <a16:creationId xmlns:a16="http://schemas.microsoft.com/office/drawing/2014/main" id="{75BB0999-34BD-4191-93AE-B75773F24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2429" y="1458610"/>
            <a:ext cx="5755689" cy="4270806"/>
          </a:xfrm>
          <a:prstGeom prst="rect">
            <a:avLst/>
          </a:prstGeom>
        </p:spPr>
      </p:pic>
    </p:spTree>
    <p:extLst>
      <p:ext uri="{BB962C8B-B14F-4D97-AF65-F5344CB8AC3E}">
        <p14:creationId xmlns:p14="http://schemas.microsoft.com/office/powerpoint/2010/main" val="48802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238480" y="1334133"/>
            <a:ext cx="6576818" cy="5286745"/>
          </a:xfrm>
        </p:spPr>
        <p:txBody>
          <a:bodyPr>
            <a:normAutofit/>
          </a:bodyPr>
          <a:lstStyle/>
          <a:p>
            <a:pPr>
              <a:lnSpc>
                <a:spcPct val="110000"/>
              </a:lnSpc>
            </a:pPr>
            <a:r>
              <a:rPr lang="en-US" sz="2000" dirty="0"/>
              <a:t>Distribution of </a:t>
            </a:r>
            <a:r>
              <a:rPr lang="en-US" sz="2000" dirty="0" err="1"/>
              <a:t>koi_pdisposition</a:t>
            </a:r>
            <a:endParaRPr lang="en-US" sz="2000" dirty="0"/>
          </a:p>
          <a:p>
            <a:r>
              <a:rPr lang="en-IN" sz="2000" dirty="0"/>
              <a:t>False positive could mean:</a:t>
            </a:r>
          </a:p>
          <a:p>
            <a:r>
              <a:rPr lang="en-IN" sz="2000" dirty="0"/>
              <a:t>Another star passing in front of the star, for instance, or instrumental effects from Kepler itself, adding up in just the right way. </a:t>
            </a:r>
          </a:p>
          <a:p>
            <a:r>
              <a:rPr lang="en-IN" sz="2000" dirty="0"/>
              <a:t>A candidate is an object which isn’t determined yet to be a planet or the afore mentioned objects.</a:t>
            </a:r>
          </a:p>
          <a:p>
            <a:pPr>
              <a:lnSpc>
                <a:spcPct val="110000"/>
              </a:lnSpc>
            </a:pPr>
            <a:endParaRPr lang="en-US" sz="2000" dirty="0"/>
          </a:p>
          <a:p>
            <a:pPr>
              <a:lnSpc>
                <a:spcPct val="110000"/>
              </a:lnSpc>
            </a:pPr>
            <a:endParaRPr lang="en-US" sz="2000" dirty="0"/>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p:cxnSp>
        <p:nvCxnSpPr>
          <p:cNvPr id="15" name="Straight Connector 14" descr="Straight Connector&#10;">
            <a:extLst>
              <a:ext uri="{FF2B5EF4-FFF2-40B4-BE49-F238E27FC236}">
                <a16:creationId xmlns:a16="http://schemas.microsoft.com/office/drawing/2014/main" id="{8F2F4B2C-FE61-4FA3-8045-22A4CA454824}"/>
              </a:ext>
            </a:extLst>
          </p:cNvPr>
          <p:cNvCxnSpPr>
            <a:cxnSpLocks/>
          </p:cNvCxnSpPr>
          <p:nvPr/>
        </p:nvCxnSpPr>
        <p:spPr>
          <a:xfrm>
            <a:off x="1107891" y="1128582"/>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931603" y="277749"/>
            <a:ext cx="7721600" cy="850833"/>
          </a:xfrm>
        </p:spPr>
        <p:txBody>
          <a:bodyPr>
            <a:noAutofit/>
          </a:bodyPr>
          <a:lstStyle/>
          <a:p>
            <a:r>
              <a:rPr lang="en-US" sz="4400" dirty="0"/>
              <a:t>DATA VISUALIZATION</a:t>
            </a:r>
          </a:p>
        </p:txBody>
      </p:sp>
      <p:pic>
        <p:nvPicPr>
          <p:cNvPr id="4" name="Picture 3">
            <a:extLst>
              <a:ext uri="{FF2B5EF4-FFF2-40B4-BE49-F238E27FC236}">
                <a16:creationId xmlns:a16="http://schemas.microsoft.com/office/drawing/2014/main" id="{75BB0999-34BD-4191-93AE-B75773F24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862" y="2180546"/>
            <a:ext cx="5139150" cy="4399705"/>
          </a:xfrm>
          <a:prstGeom prst="rect">
            <a:avLst/>
          </a:prstGeom>
        </p:spPr>
      </p:pic>
    </p:spTree>
    <p:extLst>
      <p:ext uri="{BB962C8B-B14F-4D97-AF65-F5344CB8AC3E}">
        <p14:creationId xmlns:p14="http://schemas.microsoft.com/office/powerpoint/2010/main" val="2552236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8AED964-0D69-4ACC-9D94-D7054D38FAA9}"/>
              </a:ext>
            </a:extLst>
          </p:cNvPr>
          <p:cNvSpPr>
            <a:spLocks noGrp="1"/>
          </p:cNvSpPr>
          <p:nvPr>
            <p:ph type="subTitle" idx="1"/>
          </p:nvPr>
        </p:nvSpPr>
        <p:spPr>
          <a:xfrm>
            <a:off x="7444140" y="1589279"/>
            <a:ext cx="3760738" cy="4021205"/>
          </a:xfrm>
        </p:spPr>
        <p:txBody>
          <a:bodyPr/>
          <a:lstStyle/>
          <a:p>
            <a:r>
              <a:rPr lang="en-IN" dirty="0"/>
              <a:t>Inference:</a:t>
            </a:r>
          </a:p>
          <a:p>
            <a:r>
              <a:rPr lang="en-IN" dirty="0"/>
              <a:t>When calculated, there are more false positive due to other objects in space like other stars, etc passing in front of the concerned star causing a transition like sequence.</a:t>
            </a:r>
          </a:p>
        </p:txBody>
      </p:sp>
      <p:sp>
        <p:nvSpPr>
          <p:cNvPr id="3" name="Title 2">
            <a:extLst>
              <a:ext uri="{FF2B5EF4-FFF2-40B4-BE49-F238E27FC236}">
                <a16:creationId xmlns:a16="http://schemas.microsoft.com/office/drawing/2014/main" id="{FCDAEF97-4FC8-4227-AABA-57E721429B52}"/>
              </a:ext>
            </a:extLst>
          </p:cNvPr>
          <p:cNvSpPr>
            <a:spLocks noGrp="1"/>
          </p:cNvSpPr>
          <p:nvPr>
            <p:ph type="ctrTitle"/>
          </p:nvPr>
        </p:nvSpPr>
        <p:spPr>
          <a:xfrm>
            <a:off x="831306" y="293359"/>
            <a:ext cx="9144000" cy="495232"/>
          </a:xfrm>
        </p:spPr>
        <p:txBody>
          <a:bodyPr/>
          <a:lstStyle/>
          <a:p>
            <a:r>
              <a:rPr lang="en-US" sz="2800" dirty="0"/>
              <a:t>Distribution of </a:t>
            </a:r>
            <a:r>
              <a:rPr lang="en-US" sz="2800" dirty="0" err="1"/>
              <a:t>koi_disposition</a:t>
            </a:r>
            <a:endParaRPr lang="en-IN" dirty="0"/>
          </a:p>
        </p:txBody>
      </p:sp>
      <p:pic>
        <p:nvPicPr>
          <p:cNvPr id="4" name="Picture 3">
            <a:extLst>
              <a:ext uri="{FF2B5EF4-FFF2-40B4-BE49-F238E27FC236}">
                <a16:creationId xmlns:a16="http://schemas.microsoft.com/office/drawing/2014/main" id="{D10E904D-E26C-45DB-B6D0-B79673BE02D7}"/>
              </a:ext>
            </a:extLst>
          </p:cNvPr>
          <p:cNvPicPr>
            <a:picLocks noChangeAspect="1"/>
          </p:cNvPicPr>
          <p:nvPr/>
        </p:nvPicPr>
        <p:blipFill>
          <a:blip r:embed="rId2"/>
          <a:stretch>
            <a:fillRect/>
          </a:stretch>
        </p:blipFill>
        <p:spPr>
          <a:xfrm>
            <a:off x="473497" y="1589279"/>
            <a:ext cx="6212362" cy="4395597"/>
          </a:xfrm>
          <a:prstGeom prst="rect">
            <a:avLst/>
          </a:prstGeom>
        </p:spPr>
      </p:pic>
    </p:spTree>
    <p:extLst>
      <p:ext uri="{BB962C8B-B14F-4D97-AF65-F5344CB8AC3E}">
        <p14:creationId xmlns:p14="http://schemas.microsoft.com/office/powerpoint/2010/main" val="108184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 PowerPoint presentation (Hubble Telescope model).potx" id="{E867D21D-CB29-427C-ADDF-863C72796688}" vid="{C6229812-62DB-4023-B175-C9C90C755D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3D PowerPoint presentation (Hubble Telescope model)</Template>
  <TotalTime>579</TotalTime>
  <Words>488</Words>
  <Application>Microsoft Office PowerPoint</Application>
  <PresentationFormat>Widescreen</PresentationFormat>
  <Paragraphs>62</Paragraphs>
  <Slides>15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Agency FB</vt:lpstr>
      <vt:lpstr>Arial</vt:lpstr>
      <vt:lpstr>Calibri</vt:lpstr>
      <vt:lpstr>Calibri Light</vt:lpstr>
      <vt:lpstr>Segoe UI Emoji</vt:lpstr>
      <vt:lpstr>Segoe UI Light</vt:lpstr>
      <vt:lpstr>Wingdings</vt:lpstr>
      <vt:lpstr>Office Theme</vt:lpstr>
      <vt:lpstr>IDS Project </vt:lpstr>
      <vt:lpstr>Kepler exoplanets</vt:lpstr>
      <vt:lpstr>PowerPoint Presentation</vt:lpstr>
      <vt:lpstr>DATA CLEANING</vt:lpstr>
      <vt:lpstr>DATA CLEANING</vt:lpstr>
      <vt:lpstr>DATA VISUALIZATION</vt:lpstr>
      <vt:lpstr>DATA VISUALIZATION</vt:lpstr>
      <vt:lpstr>DATA VISUALIZATION</vt:lpstr>
      <vt:lpstr>Distribution of koi_disposition</vt:lpstr>
      <vt:lpstr>DATA VISUALIZATION</vt:lpstr>
      <vt:lpstr>DATA VISUALIZATION</vt:lpstr>
      <vt:lpstr>Correlation</vt:lpstr>
      <vt:lpstr>Correlation</vt:lpstr>
      <vt:lpstr>Hypothesis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Project</dc:title>
  <dc:creator>Anita Kalia</dc:creator>
  <cp:lastModifiedBy>Anita Kalia</cp:lastModifiedBy>
  <cp:revision>39</cp:revision>
  <dcterms:created xsi:type="dcterms:W3CDTF">2018-11-04T07:33:08Z</dcterms:created>
  <dcterms:modified xsi:type="dcterms:W3CDTF">2018-11-19T09:00:04Z</dcterms:modified>
</cp:coreProperties>
</file>